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0"/>
  </p:notesMasterIdLst>
  <p:sldIdLst>
    <p:sldId id="256" r:id="rId2"/>
    <p:sldId id="286" r:id="rId3"/>
    <p:sldId id="284" r:id="rId4"/>
    <p:sldId id="293" r:id="rId5"/>
    <p:sldId id="294" r:id="rId6"/>
    <p:sldId id="291" r:id="rId7"/>
    <p:sldId id="285" r:id="rId8"/>
    <p:sldId id="288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5C22544A-7EE6-4342-B048-85BDC9FD1C3A}" styleName="Medium Style 2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609" autoAdjust="0"/>
    <p:restoredTop sz="86333" autoAdjust="0"/>
  </p:normalViewPr>
  <p:slideViewPr>
    <p:cSldViewPr>
      <p:cViewPr>
        <p:scale>
          <a:sx n="53" d="100"/>
          <a:sy n="53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106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B243DF1-5586-41F5-9E5D-3C5D02FAF513}" type="datetimeFigureOut">
              <a:rPr lang="en-US"/>
              <a:pPr>
                <a:defRPr/>
              </a:pPr>
              <a:t>9/14/2011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noProof="0" smtClean="0"/>
              <a:t>Click to edit Master text styles</a:t>
            </a:r>
            <a:endParaRPr lang="en-US" noProof="0"/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0C2ED78-193A-443F-B682-2AF56E1FE6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yo-NG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3F6BBF-ED9C-466E-9D9B-A661956B3CA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yo-NG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0FD60C-764B-4548-96B0-86C477A13FE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yo-NG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99D3A2-435A-4DDC-86AA-01019F81E39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yo-NG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C23F7C-C2F3-4F36-A9CA-210BD3C1280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yo-NG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BC95A9-2258-4F44-B2AB-C4F20A326CB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3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5" name="Shape 35"/>
          <p:cNvSpPr>
            <a:spLocks/>
          </p:cNvSpPr>
          <p:nvPr/>
        </p:nvSpPr>
        <p:spPr bwMode="auto">
          <a:xfrm>
            <a:off x="4821238" y="1066800"/>
            <a:ext cx="4343400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Shape 42"/>
          <p:cNvSpPr>
            <a:spLocks/>
          </p:cNvSpPr>
          <p:nvPr/>
        </p:nvSpPr>
        <p:spPr bwMode="auto">
          <a:xfrm>
            <a:off x="290513" y="-14288"/>
            <a:ext cx="5562600" cy="65532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Shape 21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Shape 23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Shape 25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Shape 26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33400" y="464504"/>
            <a:ext cx="8153400" cy="774192"/>
          </a:xfrm>
        </p:spPr>
        <p:txBody>
          <a:bodyPr/>
          <a:lstStyle>
            <a:lvl1pPr marR="9144" algn="r">
              <a:defRPr sz="380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838381" y="1371600"/>
            <a:ext cx="3848419" cy="457200"/>
          </a:xfrm>
        </p:spPr>
        <p:txBody>
          <a:bodyPr tIns="0"/>
          <a:lstStyle>
            <a:lvl1pPr marL="0" indent="0" algn="r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E7A2138-7A4C-45B9-8B99-E93245DE10C2}" type="datetime1">
              <a:rPr lang="en-US"/>
              <a:pPr>
                <a:defRPr/>
              </a:pPr>
              <a:t>9/14/2011</a:t>
            </a:fld>
            <a:endParaRPr lang="en-US" dirty="0"/>
          </a:p>
        </p:txBody>
      </p:sp>
      <p:sp>
        <p:nvSpPr>
          <p:cNvPr id="29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r>
              <a:rPr lang="en-US"/>
              <a:t>NIRA</a:t>
            </a:r>
          </a:p>
        </p:txBody>
      </p:sp>
      <p:sp>
        <p:nvSpPr>
          <p:cNvPr id="30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6FB3285-F12C-4A0F-8452-94D466A1FC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 orient="vert"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A807C-68BE-4F03-BC15-830ECF2EA5A0}" type="datetime1">
              <a:rPr lang="en-US"/>
              <a:pPr>
                <a:defRPr/>
              </a:pPr>
              <a:t>9/14/2011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NIRA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C81BE-C1FE-4BA3-9E05-31A316516B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352800"/>
            <a:ext cx="7772400" cy="1974059"/>
          </a:xfrm>
        </p:spPr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>
              <a:buNone/>
              <a:defRPr lang="en-US" sz="4000" b="1" cap="all" dirty="0">
                <a:ln/>
                <a:solidFill>
                  <a:schemeClr val="tx1"/>
                </a:solidFill>
                <a:effectLst>
                  <a:reflection blurRad="12700" stA="50000" endPos="50000" dir="5400000" sy="-100000" rotWithShape="0"/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334000"/>
            <a:ext cx="7772400" cy="1052512"/>
          </a:xfrm>
        </p:spPr>
        <p:txBody>
          <a:bodyPr/>
          <a:lstStyle>
            <a:lvl1pPr marL="374904">
              <a:buNone/>
              <a:defRPr sz="20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8E168B-1BEB-4CBC-852E-265AF1830F8C}" type="datetime1">
              <a:rPr lang="en-US"/>
              <a:pPr>
                <a:defRPr/>
              </a:pPr>
              <a:t>9/14/2011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r>
              <a:rPr lang="en-US"/>
              <a:t>NIRA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513E3B8-47CA-4F94-A0B1-346C0E483B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 orient="vert"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2305051" y="3867150"/>
            <a:ext cx="4533900" cy="3175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295400"/>
          </a:xfrm>
        </p:spPr>
        <p:txBody>
          <a:bodyPr anchor="ctr"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4038600" cy="4525963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637B28B-8C36-467D-91EE-DC9A2CE2878B}" type="datetime1">
              <a:rPr lang="en-US"/>
              <a:pPr>
                <a:defRPr/>
              </a:pPr>
              <a:t>9/14/2011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r>
              <a:rPr lang="en-US"/>
              <a:t>NIRA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EF8932C-6110-4A9C-B193-E323D84BD2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686800" cy="887412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0103C5A-6847-4635-BE75-BB5822D28017}" type="datetime1">
              <a:rPr lang="en-US"/>
              <a:pPr>
                <a:defRPr/>
              </a:pPr>
              <a:t>9/14/2011</a:t>
            </a:fld>
            <a:endParaRPr lang="en-US" dirty="0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r>
              <a:rPr lang="en-US"/>
              <a:t>NIRA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C20558A-5C91-4E20-A48A-7E22753E46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 orient="vert"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E4B0C-B8D5-423A-8863-0A9D09A1A84B}" type="datetime1">
              <a:rPr lang="en-US"/>
              <a:pPr>
                <a:defRPr/>
              </a:pPr>
              <a:t>9/14/2011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NIRA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A4B53-E935-459D-BAD1-C624533786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99CB6AE-736A-4732-A90D-79A5753A3984}" type="datetime1">
              <a:rPr lang="en-US"/>
              <a:pPr>
                <a:defRPr/>
              </a:pPr>
              <a:t>9/14/2011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r>
              <a:rPr lang="en-US"/>
              <a:t>NIRA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FD26D3F-90BD-4E0C-9DB3-F280F2C996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 orient="vert"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7A2901E-8B9A-4285-9835-1B9E134E5146}" type="datetime1">
              <a:rPr lang="en-US"/>
              <a:pPr>
                <a:defRPr/>
              </a:pPr>
              <a:t>9/14/2011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r>
              <a:rPr lang="en-US"/>
              <a:t>NIRA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52A8786-3FF7-4DAE-8A43-320A06663E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 orient="vert"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7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964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954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7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964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954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964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95466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858000" cy="914400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6712" y="1905000"/>
            <a:ext cx="8778240" cy="4960144"/>
          </a:xfrm>
        </p:spPr>
        <p:txBody>
          <a:bodyPr>
            <a:normAutofit/>
          </a:bodyPr>
          <a:lstStyle>
            <a:lvl1pPr>
              <a:buNone/>
              <a:defRPr sz="3200"/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FD422B2-A52F-4347-AF3C-4AEB9D9E536F}" type="datetime1">
              <a:rPr lang="en-US"/>
              <a:pPr>
                <a:defRPr/>
              </a:pPr>
              <a:t>9/14/2011</a:t>
            </a:fld>
            <a:endParaRPr lang="en-US" dirty="0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r>
              <a:rPr lang="en-US"/>
              <a:t>NIRA</a:t>
            </a: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53E147A-112A-4A39-BB8D-171B4CB2CC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 orient="vert"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24A682F-C257-4088-BF37-158F84D01650}" type="datetime1">
              <a:rPr lang="en-US"/>
              <a:pPr>
                <a:defRPr/>
              </a:pPr>
              <a:t>9/14/2011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dirty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US"/>
              <a:t>NIRA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2128585-775B-4903-AEA9-1D4E6E1CB6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697" r:id="rId2"/>
    <p:sldLayoutId id="2147483700" r:id="rId3"/>
    <p:sldLayoutId id="2147483701" r:id="rId4"/>
    <p:sldLayoutId id="2147483702" r:id="rId5"/>
    <p:sldLayoutId id="2147483698" r:id="rId6"/>
    <p:sldLayoutId id="2147483703" r:id="rId7"/>
    <p:sldLayoutId id="2147483704" r:id="rId8"/>
    <p:sldLayoutId id="2147483705" r:id="rId9"/>
  </p:sldLayoutIdLst>
  <p:transition>
    <p:split orient="vert" dir="in"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50">
          <a:solidFill>
            <a:srgbClr val="F0E8D5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F0E8D5"/>
          </a:solidFill>
          <a:latin typeface="Corbel" pitchFamily="34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A28E6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A28E6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304800" y="3352800"/>
            <a:ext cx="8839200" cy="1974059"/>
          </a:xfrm>
        </p:spPr>
        <p:txBody>
          <a:bodyPr/>
          <a:lstStyle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.</a:t>
            </a:r>
            <a:r>
              <a:rPr sz="3600" smtClean="0"/>
              <a:t>ng  </a:t>
            </a:r>
            <a:r>
              <a:rPr sz="3600" err="1" smtClean="0"/>
              <a:t>cctld</a:t>
            </a:r>
            <a:r>
              <a:rPr sz="3600" smtClean="0"/>
              <a:t> registry Technical  overview </a:t>
            </a:r>
            <a:endParaRPr sz="3600"/>
          </a:p>
        </p:txBody>
      </p:sp>
      <p:sp>
        <p:nvSpPr>
          <p:cNvPr id="5" name="Rectangle 4"/>
          <p:cNvSpPr>
            <a:spLocks noGrp="1"/>
          </p:cNvSpPr>
          <p:nvPr>
            <p:ph type="body" idx="1"/>
          </p:nvPr>
        </p:nvSpPr>
        <p:spPr>
          <a:xfrm>
            <a:off x="6400800" y="5486400"/>
            <a:ext cx="2743200" cy="1052513"/>
          </a:xfrm>
        </p:spPr>
        <p:txBody>
          <a:bodyPr>
            <a:normAutofit fontScale="70000" lnSpcReduction="20000"/>
          </a:bodyPr>
          <a:lstStyle>
            <a:extLst/>
          </a:lstStyle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Muhammed Rudman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m.rudman@ixp.net.ng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www.nira.org.ng 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 14-09-2011</a:t>
            </a:r>
            <a:endParaRPr lang="en-US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2057400"/>
            <a:ext cx="45720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The .ng Registry Design 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0243" name="Rectangle 4"/>
          <p:cNvSpPr>
            <a:spLocks noGrp="1"/>
          </p:cNvSpPr>
          <p:nvPr>
            <p:ph sz="half" idx="1"/>
          </p:nvPr>
        </p:nvSpPr>
        <p:spPr>
          <a:xfrm>
            <a:off x="465138" y="1600200"/>
            <a:ext cx="4259262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mtClean="0"/>
              <a:t> </a:t>
            </a:r>
            <a:r>
              <a:rPr lang="en-US" sz="2400" smtClean="0"/>
              <a:t>3R Registry Model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400" smtClean="0"/>
              <a:t>Public WHOIS server on port 43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400" smtClean="0"/>
              <a:t>Public WHOIS web interface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400" smtClean="0"/>
              <a:t> EPP interface for the registrars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400" smtClean="0"/>
              <a:t> Escrow backup with Cocca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400" smtClean="0"/>
              <a:t> Stealth Primary Server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400" smtClean="0"/>
              <a:t> SSH  with user &amp; IP restrictions</a:t>
            </a:r>
          </a:p>
        </p:txBody>
      </p:sp>
      <p:pic>
        <p:nvPicPr>
          <p:cNvPr id="10244" name="Picture 2" descr="C:\Users\Muhammed\Documents\NIX\Diagrams\NIRA registr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752600"/>
            <a:ext cx="4343400" cy="307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The .ng ccTLD network Architecture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1267" name="Rectangle 4"/>
          <p:cNvSpPr>
            <a:spLocks noGrp="1"/>
          </p:cNvSpPr>
          <p:nvPr>
            <p:ph sz="half" idx="1"/>
          </p:nvPr>
        </p:nvSpPr>
        <p:spPr>
          <a:xfrm>
            <a:off x="465138" y="1600200"/>
            <a:ext cx="4038600" cy="46482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mtClean="0"/>
              <a:t> </a:t>
            </a:r>
            <a:r>
              <a:rPr lang="en-US" b="1" smtClean="0"/>
              <a:t>The registry 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1600" smtClean="0"/>
              <a:t>CentOS 5.2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1600" smtClean="0"/>
              <a:t>Cocca registry software (web &amp; EPP)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1600" smtClean="0"/>
              <a:t>PostgreSQL Data Base software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1600" smtClean="0"/>
              <a:t>Bind DNS software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1600" smtClean="0"/>
              <a:t>Primary Stealth DNS</a:t>
            </a:r>
            <a:endParaRPr lang="en-US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b="1" smtClean="0"/>
              <a:t>Nsa.nic.net.ng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1600" smtClean="0"/>
              <a:t>Open BSD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1600" smtClean="0"/>
              <a:t>Bind DNS Software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b="1" smtClean="0"/>
              <a:t> NMS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1600" smtClean="0"/>
              <a:t>Tembria Server Monitor 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1600" smtClean="0"/>
              <a:t> Paessler PRTG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1600" smtClean="0"/>
              <a:t>Kayoka helpdesk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b="1" smtClean="0"/>
              <a:t> Warm standby Router &amp; Switch</a:t>
            </a:r>
          </a:p>
          <a:p>
            <a:pPr eaLnBrk="1" hangingPunct="1">
              <a:buFont typeface="Wingdings" pitchFamily="2" charset="2"/>
              <a:buChar char="Ø"/>
            </a:pPr>
            <a:endParaRPr lang="en-US" b="1" smtClean="0"/>
          </a:p>
          <a:p>
            <a:pPr lvl="1" eaLnBrk="1" hangingPunct="1">
              <a:buFont typeface="Wingdings" pitchFamily="2" charset="2"/>
              <a:buNone/>
            </a:pPr>
            <a:endParaRPr lang="en-US" sz="1600" smtClean="0"/>
          </a:p>
          <a:p>
            <a:pPr eaLnBrk="1" hangingPunct="1"/>
            <a:endParaRPr lang="en-US" sz="1200" smtClean="0"/>
          </a:p>
          <a:p>
            <a:pPr eaLnBrk="1" hangingPunct="1"/>
            <a:endParaRPr lang="en-US" sz="1200" b="1" smtClean="0"/>
          </a:p>
          <a:p>
            <a:pPr lvl="1" eaLnBrk="1" hangingPunct="1">
              <a:buFont typeface="Wingdings" pitchFamily="2" charset="2"/>
              <a:buNone/>
            </a:pPr>
            <a:endParaRPr lang="en-US" sz="1600" smtClean="0"/>
          </a:p>
          <a:p>
            <a:pPr lvl="1" eaLnBrk="1" hangingPunct="1">
              <a:buFont typeface="Wingdings" pitchFamily="2" charset="2"/>
              <a:buNone/>
            </a:pPr>
            <a:endParaRPr lang="en-US" sz="1600" smtClean="0"/>
          </a:p>
          <a:p>
            <a:pPr lvl="1" eaLnBrk="1" hangingPunct="1">
              <a:buFont typeface="Wingdings" pitchFamily="2" charset="2"/>
              <a:buNone/>
            </a:pPr>
            <a:endParaRPr lang="en-US" sz="1600" smtClean="0"/>
          </a:p>
          <a:p>
            <a:pPr lvl="1" eaLnBrk="1" hangingPunct="1">
              <a:buFont typeface="Wingdings" pitchFamily="2" charset="2"/>
              <a:buChar char="Ø"/>
            </a:pPr>
            <a:endParaRPr lang="en-US" smtClean="0"/>
          </a:p>
        </p:txBody>
      </p:sp>
      <p:pic>
        <p:nvPicPr>
          <p:cNvPr id="11268" name="Picture 2" descr="C:\Users\Muhammed\Documents\NIX\Diagrams\NIRA NO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676400"/>
            <a:ext cx="4532313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 New Power Design</a:t>
            </a:r>
            <a:endParaRPr lang="yo-NG" dirty="0">
              <a:solidFill>
                <a:schemeClr val="tx1"/>
              </a:solidFill>
            </a:endParaRPr>
          </a:p>
        </p:txBody>
      </p:sp>
      <p:pic>
        <p:nvPicPr>
          <p:cNvPr id="12291" name="Picture 2" descr="C:\Users\Muhammed\Documents\NIRA\New Power Desig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876800" y="1676400"/>
            <a:ext cx="4038600" cy="4495800"/>
          </a:xfrm>
          <a:noFill/>
        </p:spPr>
      </p:pic>
      <p:sp>
        <p:nvSpPr>
          <p:cNvPr id="12292" name="Content Placeholder 7"/>
          <p:cNvSpPr>
            <a:spLocks noGrp="1"/>
          </p:cNvSpPr>
          <p:nvPr>
            <p:ph sz="half" idx="2"/>
          </p:nvPr>
        </p:nvSpPr>
        <p:spPr>
          <a:xfrm>
            <a:off x="609600" y="1600200"/>
            <a:ext cx="4038600" cy="4525963"/>
          </a:xfrm>
        </p:spPr>
        <p:txBody>
          <a:bodyPr/>
          <a:lstStyle/>
          <a:p>
            <a:r>
              <a:rPr lang="en-US" smtClean="0"/>
              <a:t> </a:t>
            </a:r>
            <a:r>
              <a:rPr lang="en-US" sz="2400" smtClean="0"/>
              <a:t>Motorized Automatic Voltage Regulators (AVR) for each power source </a:t>
            </a:r>
          </a:p>
          <a:p>
            <a:r>
              <a:rPr lang="en-US" sz="2400" smtClean="0"/>
              <a:t>Double Power source </a:t>
            </a:r>
          </a:p>
          <a:p>
            <a:r>
              <a:rPr lang="en-US" sz="2400" smtClean="0"/>
              <a:t> Dual Automatic Transfer Switch (ATS)</a:t>
            </a:r>
          </a:p>
          <a:p>
            <a:r>
              <a:rPr lang="en-US" sz="2400" smtClean="0"/>
              <a:t> Multiple Power packs in each equipment</a:t>
            </a:r>
          </a:p>
          <a:p>
            <a:r>
              <a:rPr lang="en-US" sz="2400" smtClean="0"/>
              <a:t> Remote monitoring of power, with ability shutdown devices remotely</a:t>
            </a:r>
            <a:r>
              <a:rPr lang="en-US" smtClean="0"/>
              <a:t> </a:t>
            </a:r>
            <a:endParaRPr lang="yo-NG" smtClean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The  New Network Design- Under review</a:t>
            </a:r>
            <a:endParaRPr lang="yo-NG" dirty="0"/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465138" y="1600200"/>
            <a:ext cx="4038600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1800" smtClean="0"/>
              <a:t>   Redundant Site </a:t>
            </a:r>
          </a:p>
          <a:p>
            <a:pPr>
              <a:buFont typeface="Wingdings" pitchFamily="2" charset="2"/>
              <a:buChar char="§"/>
            </a:pPr>
            <a:r>
              <a:rPr lang="en-US" sz="1800" smtClean="0"/>
              <a:t>  Fiber and Radio linking the two sites     using VPN channel</a:t>
            </a:r>
          </a:p>
          <a:p>
            <a:pPr>
              <a:buFont typeface="Wingdings" pitchFamily="2" charset="2"/>
              <a:buChar char="§"/>
            </a:pPr>
            <a:r>
              <a:rPr lang="en-US" sz="1800" smtClean="0"/>
              <a:t> Multiple ISPs with diversity in uplink transit provider</a:t>
            </a:r>
          </a:p>
          <a:p>
            <a:pPr>
              <a:buFont typeface="Wingdings" pitchFamily="2" charset="2"/>
              <a:buChar char="§"/>
            </a:pPr>
            <a:r>
              <a:rPr lang="en-US" sz="1800" smtClean="0"/>
              <a:t>  Multiple replication of registry Database with all nodes available</a:t>
            </a:r>
          </a:p>
          <a:p>
            <a:pPr>
              <a:buFont typeface="Wingdings" pitchFamily="2" charset="2"/>
              <a:buChar char="§"/>
            </a:pPr>
            <a:r>
              <a:rPr lang="en-US" sz="1800" smtClean="0"/>
              <a:t>  Onsite and offsite backup system</a:t>
            </a:r>
          </a:p>
          <a:p>
            <a:pPr>
              <a:buFont typeface="Wingdings" pitchFamily="2" charset="2"/>
              <a:buChar char="§"/>
            </a:pPr>
            <a:r>
              <a:rPr lang="en-US" sz="1800" smtClean="0"/>
              <a:t> Multiple firewalls (stateful &amp; stateless ) with Intrusion Detection System</a:t>
            </a:r>
          </a:p>
          <a:p>
            <a:pPr>
              <a:buFont typeface="Wingdings" pitchFamily="2" charset="2"/>
              <a:buChar char="§"/>
            </a:pPr>
            <a:r>
              <a:rPr lang="en-US" sz="1800" smtClean="0"/>
              <a:t>  Dual authentication to all registrars  into the registry: login details with either IP restrictions or Token</a:t>
            </a:r>
          </a:p>
          <a:p>
            <a:endParaRPr lang="en-US" sz="1800" smtClean="0"/>
          </a:p>
          <a:p>
            <a:endParaRPr lang="yo-NG" sz="1800" smtClean="0"/>
          </a:p>
        </p:txBody>
      </p:sp>
      <p:pic>
        <p:nvPicPr>
          <p:cNvPr id="13316" name="Picture 3" descr="C:\Users\Muhammed\Documents\NIRA\New network desig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56138" y="1524000"/>
            <a:ext cx="4038600" cy="4648200"/>
          </a:xfrm>
          <a:noFill/>
        </p:spPr>
      </p:pic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5791200"/>
            <a:ext cx="23812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Network Monitoring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NIRA</a:t>
            </a:r>
            <a:endParaRPr lang="en-US"/>
          </a:p>
        </p:txBody>
      </p:sp>
      <p:pic>
        <p:nvPicPr>
          <p:cNvPr id="1434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524000"/>
            <a:ext cx="4122738" cy="4648200"/>
          </a:xfrm>
          <a:noFill/>
        </p:spPr>
      </p:pic>
      <p:pic>
        <p:nvPicPr>
          <p:cNvPr id="1434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600200"/>
            <a:ext cx="4495800" cy="5257800"/>
          </a:xfr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Secondary Name Servers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5" name="Rectangle 4"/>
          <p:cNvSpPr>
            <a:spLocks noGrp="1"/>
          </p:cNvSpPr>
          <p:nvPr>
            <p:ph sz="half" idx="1"/>
          </p:nvPr>
        </p:nvSpPr>
        <p:spPr>
          <a:xfrm>
            <a:off x="465138" y="1600200"/>
            <a:ext cx="4038600" cy="4525963"/>
          </a:xfrm>
        </p:spPr>
        <p:txBody>
          <a:bodyPr>
            <a:normAutofit lnSpcReduction="10000"/>
          </a:bodyPr>
          <a:lstStyle>
            <a:extLst/>
          </a:lstStyle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 ns1.nic.net.ng   194.0.1.29 I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    Internet Computer Bureau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ns2.nic.net.ng  204.61.216.40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    WoodyNet (PCH)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ns3.nic.net.ng 208.78.70.93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     Dynamic Network Services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ns4.nic.net.ng  204.13.250.93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     Dynamic Network Services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nsa.nic.net.ng 41.222.79.3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    Nigeria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FF0000"/>
                </a:solidFill>
              </a:rPr>
              <a:t>nsb.nic.net.ng 72.167.122.8    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    GoDaddy.com (Recently removed)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676400"/>
            <a:ext cx="4191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4267200"/>
            <a:ext cx="425767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65138"/>
            <a:ext cx="2667000" cy="7731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R="0"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Thank  you</a:t>
            </a:r>
          </a:p>
        </p:txBody>
      </p:sp>
      <p:sp>
        <p:nvSpPr>
          <p:cNvPr id="16387" name="Subtitle 2"/>
          <p:cNvSpPr>
            <a:spLocks noGrp="1"/>
          </p:cNvSpPr>
          <p:nvPr>
            <p:ph type="subTitle" idx="1"/>
          </p:nvPr>
        </p:nvSpPr>
        <p:spPr>
          <a:xfrm>
            <a:off x="5715000" y="4038600"/>
            <a:ext cx="3429000" cy="4572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800" b="1" smtClean="0"/>
              <a:t>Questions ?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roducingPowerPoint2007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3000"/>
                <a:satMod val="200000"/>
              </a:schemeClr>
              <a:schemeClr val="phClr">
                <a:tint val="78000"/>
                <a:satMod val="230000"/>
              </a:schemeClr>
            </a:duotone>
          </a:blip>
          <a:tile tx="0" ty="0" sx="90000" sy="9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quit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IntroducingPowerPoint2007</Template>
  <TotalTime>0</TotalTime>
  <Words>279</Words>
  <Application>Microsoft Office PowerPoint</Application>
  <PresentationFormat>On-screen Show (4:3)</PresentationFormat>
  <Paragraphs>70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Corbel</vt:lpstr>
      <vt:lpstr>Wingdings</vt:lpstr>
      <vt:lpstr>Wingdings 2</vt:lpstr>
      <vt:lpstr>Wingdings 3</vt:lpstr>
      <vt:lpstr>Calibri</vt:lpstr>
      <vt:lpstr>IntroducingPowerPoint2007</vt:lpstr>
      <vt:lpstr>.ng  cctld registry Technical  overview </vt:lpstr>
      <vt:lpstr>The .ng Registry Design </vt:lpstr>
      <vt:lpstr>The .ng ccTLD network Architecture</vt:lpstr>
      <vt:lpstr> New Power Design</vt:lpstr>
      <vt:lpstr> The  New Network Design- Under review</vt:lpstr>
      <vt:lpstr>Network Monitoring</vt:lpstr>
      <vt:lpstr>Secondary Name Servers</vt:lpstr>
      <vt:lpstr>Thank 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2010-03-02T20:40:58Z</dcterms:created>
  <dcterms:modified xsi:type="dcterms:W3CDTF">2011-09-14T11:28:06Z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